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12"/>
  </p:notesMasterIdLst>
  <p:sldIdLst>
    <p:sldId id="280" r:id="rId5"/>
    <p:sldId id="278" r:id="rId6"/>
    <p:sldId id="260" r:id="rId7"/>
    <p:sldId id="279" r:id="rId8"/>
    <p:sldId id="271" r:id="rId9"/>
    <p:sldId id="273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31" autoAdjust="0"/>
    <p:restoredTop sz="66144" autoAdjust="0"/>
  </p:normalViewPr>
  <p:slideViewPr>
    <p:cSldViewPr snapToGrid="0" snapToObjects="1">
      <p:cViewPr>
        <p:scale>
          <a:sx n="66" d="100"/>
          <a:sy n="66" d="100"/>
        </p:scale>
        <p:origin x="1899" y="130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2.png>
</file>

<file path=ppt/media/image3.jpg>
</file>

<file path=ppt/media/image4.png>
</file>

<file path=ppt/media/image5.png>
</file>

<file path=ppt/media/image6.tif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550A8D-CA4F-4800-8BAE-FA2486CAB52B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FCA305-50BE-4D79-96FD-D7504BC93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16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u="sng" dirty="0"/>
              <a:t>SLIDE #1 – SLIDE INFO PAGE: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highlight>
                <a:srgbClr val="00FF00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highlight>
                  <a:srgbClr val="00FF00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*JUST SLIDE INFO*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FCA305-50BE-4D79-96FD-D7504BC93F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49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u="sng" dirty="0"/>
              <a:t>SLIDE #2 – TITLE PAGE – WATERFALL VS. SCRUM AGILE: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Hello, and welcome to my presentation on whether we should consider keeping the Waterfall Method or switching to a Scrum Agile methodology.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FCA305-50BE-4D79-96FD-D7504BC93FB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08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SLIDE #3 – SCRUM AGILE TEAM ROLES:</a:t>
            </a:r>
            <a:r>
              <a:rPr lang="en-US" sz="1200" b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</a:t>
            </a:r>
            <a:r>
              <a:rPr lang="en-US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Explain the various roles on a Scrum-agile Team by identifying each role and describing its importance.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kern="1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DBD8D4"/>
                </a:solidFill>
                <a:effectLst/>
              </a:rPr>
              <a:t>Product Owner:</a:t>
            </a:r>
            <a:r>
              <a:rPr lang="en-US" sz="2800" dirty="0">
                <a:solidFill>
                  <a:srgbClr val="DBD8D4"/>
                </a:solidFill>
                <a:effectLst/>
              </a:rPr>
              <a:t> 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The Product Owner defines and drives the project vision for the program. 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The Product Owner aims to make a bridge of understanding between the development team and the hopes of users and stakeholders. 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By using feedback and insight from the users and stakeholders, the Product Owner can properly incorporate and manage the user stories and backlog for the team. 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Doing this helps define the goals and tasks for the project, along with their difficulty of completion and priority level. 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This also ensures the team works on the most relevant and valuable features.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DBD8D4"/>
                </a:solidFill>
                <a:effectLst/>
              </a:rPr>
              <a:t>Scrum Master:</a:t>
            </a:r>
            <a:endParaRPr lang="en-US" sz="2800" dirty="0">
              <a:solidFill>
                <a:srgbClr val="DBD8D4"/>
              </a:solidFill>
              <a:effectLst/>
            </a:endParaRP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The Scrum Master is responsible for setting up Scrum events and helping the team follow and embrace agile principles.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The Scrum Master also acts as the team's coach for developmental challenges, enhancing the team's effectiveness and efficiency.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DBD8D4"/>
                </a:solidFill>
                <a:effectLst/>
              </a:rPr>
              <a:t>Developers:</a:t>
            </a:r>
            <a:r>
              <a:rPr lang="en-US" sz="2800" dirty="0">
                <a:solidFill>
                  <a:srgbClr val="DBD8D4"/>
                </a:solidFill>
                <a:effectLst/>
              </a:rPr>
              <a:t> 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The Developers work closely with the Scrum Master, Product Owner, and Testers to develop a program that meets the requirements of stakeholders and users.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The Developers help the Product Owner with user stories and backlog refinement and collaborate with testers to define risks and acceptance metrics. 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DBD8D4"/>
                </a:solidFill>
                <a:effectLst/>
              </a:rPr>
              <a:t>Testers:</a:t>
            </a:r>
            <a:r>
              <a:rPr lang="en-US" sz="2800" dirty="0">
                <a:solidFill>
                  <a:srgbClr val="DBD8D4"/>
                </a:solidFill>
                <a:effectLst/>
              </a:rPr>
              <a:t> 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The Testers test the program and ensure that the program works as intended and report back to the development team with the results. 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This frequent feedback ensures the program and features are working and that the implementation follows the user stories' required needs. 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BD8D4"/>
                </a:solidFill>
                <a:effectLst/>
              </a:rPr>
              <a:t>Testers can also help with user stories, gaining a better understanding of desired results and gaining a better insight into the possible acceptance metrics.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FCA305-50BE-4D79-96FD-D7504BC93FB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837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SLIDE #4 – SDLC PHASES IN AGILE:</a:t>
            </a:r>
            <a:r>
              <a:rPr lang="en-US" b="1" u="none" dirty="0"/>
              <a:t>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Explain how the various phases of the SDLC work in an agile approach. Be sure to identify each phase and describe its importance.</a:t>
            </a:r>
            <a:endParaRPr lang="en-US" b="1" u="sng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1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DBD8D4"/>
                </a:solidFill>
                <a:effectLst/>
              </a:rPr>
              <a:t>Requirements Phase:</a:t>
            </a:r>
            <a:r>
              <a:rPr lang="en-US" sz="1200" dirty="0">
                <a:solidFill>
                  <a:srgbClr val="DBD8D4"/>
                </a:solidFill>
                <a:effectLst/>
              </a:rPr>
              <a:t> 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BD8D4"/>
                </a:solidFill>
                <a:effectLst/>
              </a:rPr>
              <a:t>The requirement phase starts with the Project Owner (and possibly some other roles) deciphering and collecting the stakeholders' and users' goals, requirements, needs, and expectations.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BD8D4"/>
                </a:solidFill>
                <a:effectLst/>
              </a:rPr>
              <a:t>These desired features and goals are then broken down into user stories, identifying the needed features and sorting them in the backlog by difficulty and priority.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DBD8D4"/>
                </a:solidFill>
                <a:effectLst/>
              </a:rPr>
              <a:t>Design Phase:</a:t>
            </a:r>
            <a:r>
              <a:rPr lang="en-US" sz="1200" dirty="0">
                <a:solidFill>
                  <a:srgbClr val="DBD8D4"/>
                </a:solidFill>
                <a:effectLst/>
              </a:rPr>
              <a:t> 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BD8D4"/>
                </a:solidFill>
                <a:effectLst/>
              </a:rPr>
              <a:t>The design phase comes after and is where the team starts designing the framework, features, and overall concept of how the program will work to aid in the development process. 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DBD8D4"/>
                </a:solidFill>
                <a:effectLst/>
              </a:rPr>
              <a:t>Development Phase:</a:t>
            </a:r>
            <a:r>
              <a:rPr lang="en-US" sz="1200" dirty="0">
                <a:solidFill>
                  <a:srgbClr val="DBD8D4"/>
                </a:solidFill>
                <a:effectLst/>
              </a:rPr>
              <a:t> 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BD8D4"/>
                </a:solidFill>
                <a:effectLst/>
              </a:rPr>
              <a:t>The development phase is where the developers implement the designs and strategies from the design phase, often in iterative cycles called sprints, each resulting in a progressive increment to the end goal.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DBD8D4"/>
                </a:solidFill>
                <a:effectLst/>
              </a:rPr>
              <a:t>Testing Phase:</a:t>
            </a:r>
            <a:r>
              <a:rPr lang="en-US" sz="1200" dirty="0">
                <a:solidFill>
                  <a:srgbClr val="DBD8D4"/>
                </a:solidFill>
                <a:effectLst/>
              </a:rPr>
              <a:t> 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BD8D4"/>
                </a:solidFill>
                <a:effectLst/>
              </a:rPr>
              <a:t>The testing phase is where the testers test the program increments and ensure everything is working and aligned with the defined success and acceptance criteria.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DBD8D4"/>
                </a:solidFill>
                <a:effectLst/>
              </a:rPr>
              <a:t>Deployment:</a:t>
            </a:r>
            <a:r>
              <a:rPr lang="en-US" sz="1200" dirty="0">
                <a:solidFill>
                  <a:srgbClr val="DBD8D4"/>
                </a:solidFill>
                <a:effectLst/>
              </a:rPr>
              <a:t> 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BD8D4"/>
                </a:solidFill>
                <a:effectLst/>
              </a:rPr>
              <a:t>Lastly is the deployment phase, where we deploy the working feature or program to the stakeholders, users, or public. 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BD8D4"/>
                </a:solidFill>
                <a:effectLst/>
              </a:rPr>
              <a:t>This is usually done incrementally to receive feedback and improve our previous designs or implementations.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10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FCA305-50BE-4D79-96FD-D7504BC93F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30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u="sng" dirty="0"/>
              <a:t>SLIDE #5 - WATERFALL VS AGILE: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Describe how the process would have been different with a waterfall development approach rather than the agile approach you used. For instance, you might discuss how a particular problem in development would have proceeded differently.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a traditional Waterfall model, we would approach the project in a linear, sequential phase.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Requirements would be gathered in full at the beginning, and once the development phase starts, going back to make changes will be difficult and costly.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000" b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 example, let's say that we get negative feedback toward the project's completion and have to redesign and implement a new user interface for the program.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a Waterfall model, this would lead to many changes requiring us to revisit and alter work that we had considered complete, impacting our timeline and budget significantly.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contrast, the Agile approach allows us to integrate feedback immediately in our next sprint, making the change process more manageable and less disruptive to the project's completion.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FCA305-50BE-4D79-96FD-D7504BC93FB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729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SLIDE #6 – WHICH METHOD TO CHOOSE?: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Explain what factors you would consider when choosing a waterfall approach or an agile approach, using your course experience to back up your explanation.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Which method to choose can come down to a range of factors. Is the project complex?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000" b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Agile method would be the best option for increasingly complex projects with evolving requirements.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Waterfall would be best in projects with a well-defined scope and without much flexibility.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000" b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 increased client and stakeholder involvement, Agile would be the best option.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waterfall would be better if there were less frequent interaction required.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000" b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 increased risk management, Agile is the best for its ongoing assessment and adaptability to changes.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Waterfall’s approach is more linear, and is assessed in a sequential, nonflexible order.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000" b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 focuses on a collaborative team-driven environment, where the waterfall method can lead to siloes and a more isolated environment.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Overall, Agile shows many attractive key points to its methodology, especially when Agile tends to have faster releases, increased team collaboration, and a higher chance the overall product meets the needs and requirements of users and stakeholders alike.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000" b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FCA305-50BE-4D79-96FD-D7504BC93F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96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dirty="0"/>
              <a:t>SLIDE #7 – REFERENCES: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would like to thank you for watching my presentation, and I hope you consider using the Agile Methodology in your next project!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FCA305-50BE-4D79-96FD-D7504BC93FB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643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kruschecompany.com/agile-software-development-with-scrum-framework/" TargetMode="External"/><Relationship Id="rId5" Type="http://schemas.openxmlformats.org/officeDocument/2006/relationships/image" Target="../media/image2.png"/><Relationship Id="rId4" Type="http://schemas.openxmlformats.org/officeDocument/2006/relationships/hyperlink" Target="https://www.umsl.edu/~hugheyd/is6840/waterfall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zentao.pm/blog/What-are-the-complete-Scrum-artifacts-1102.html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ducba.com/agile-in-sdlc/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www.seguetech.com/waterfall-vs-agile-methodology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stockphoto.com/illustrations/tug-of-war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eb-sebscohost.com.ezproxy.snhu.edu/ehost/ebookviewer/ebook/bmxlYmtfXzkzNzAwOV9fQU41?sid=1b8b185f-6752-4d65-8600-a8e609e0d27d@redis&amp;vid=0&amp;format=EB&amp;lpid=lp_151&amp;rid=0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E3759DD-698F-4D3A-AF4C-5E44527D3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2A9918-ACDA-2642-84E8-EEE17AC16A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4269282"/>
            <a:ext cx="8991600" cy="1264762"/>
          </a:xfrm>
        </p:spPr>
        <p:txBody>
          <a:bodyPr>
            <a:normAutofit/>
          </a:bodyPr>
          <a:lstStyle/>
          <a:p>
            <a:r>
              <a:rPr lang="en-US" sz="3200" dirty="0"/>
              <a:t>WATERFALL  VS.  Scrum-Agile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54E7E1-DFDA-B84A-8E0E-26E93F4F9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5688535"/>
            <a:ext cx="6801612" cy="53612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1800" dirty="0"/>
              <a:t>Week 7 -  Final Presentation By</a:t>
            </a:r>
            <a:r>
              <a:rPr lang="en-US" sz="1800" dirty="0">
                <a:solidFill>
                  <a:srgbClr val="FFFF00"/>
                </a:solidFill>
              </a:rPr>
              <a:t> Jaden B. Knutson</a:t>
            </a:r>
          </a:p>
          <a:p>
            <a:pPr>
              <a:lnSpc>
                <a:spcPct val="90000"/>
              </a:lnSpc>
            </a:pPr>
            <a:r>
              <a:rPr lang="en-US" sz="1800" dirty="0"/>
              <a:t>CS-250 – Comparison Overview for </a:t>
            </a:r>
            <a:r>
              <a:rPr lang="en-US" sz="1800" dirty="0" err="1"/>
              <a:t>ChadaTech</a:t>
            </a: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12/6/23 – 8:11 am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D96EB6C0-5113-FA41-ACFD-597C238E9CF0}"/>
              </a:ext>
            </a:extLst>
          </p:cNvPr>
          <p:cNvCxnSpPr>
            <a:cxnSpLocks/>
          </p:cNvCxnSpPr>
          <p:nvPr/>
        </p:nvCxnSpPr>
        <p:spPr>
          <a:xfrm>
            <a:off x="4114800" y="1371600"/>
            <a:ext cx="3888231" cy="91753"/>
          </a:xfrm>
          <a:prstGeom prst="curvedConnector3">
            <a:avLst/>
          </a:prstGeom>
          <a:ln w="88900">
            <a:solidFill>
              <a:schemeClr val="accent2"/>
            </a:solidFill>
            <a:bevel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9DEB739-5444-D344-811A-D5C304BC45AD}"/>
              </a:ext>
            </a:extLst>
          </p:cNvPr>
          <p:cNvSpPr txBox="1"/>
          <p:nvPr/>
        </p:nvSpPr>
        <p:spPr>
          <a:xfrm>
            <a:off x="909922" y="650069"/>
            <a:ext cx="579140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</a:rPr>
              <a:t>SLIDE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024F94-7BDF-A62D-EF45-1AD5E5A4DEB6}"/>
              </a:ext>
            </a:extLst>
          </p:cNvPr>
          <p:cNvSpPr txBox="1"/>
          <p:nvPr/>
        </p:nvSpPr>
        <p:spPr>
          <a:xfrm>
            <a:off x="8221163" y="678523"/>
            <a:ext cx="579140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</a:rPr>
              <a:t>INFO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D41C8A-6AF5-C06C-E81A-BCDF7C617353}"/>
              </a:ext>
            </a:extLst>
          </p:cNvPr>
          <p:cNvSpPr txBox="1"/>
          <p:nvPr/>
        </p:nvSpPr>
        <p:spPr>
          <a:xfrm>
            <a:off x="3693226" y="2090344"/>
            <a:ext cx="66264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SLIDE INFO PAGE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SLIDE #2 – TITLE PAGE – WATERFALL VS. SCRUM AGILE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SLIDE #3 – SCRUM AGILE TEAM ROLES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SLIDE #4 – SDLC PHASES IN AGILE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SLIDE #5 - WATERFALL VS AGILE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SLIDE #6 – WHICH METHOD TO CHOOSE?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REFERENCES PAGE</a:t>
            </a:r>
          </a:p>
          <a:p>
            <a:pPr marL="342900" indent="-342900">
              <a:buAutoNum type="arabicPeriod" startAt="5"/>
            </a:pP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736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E3759DD-698F-4D3A-AF4C-5E44527D3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2A9918-ACDA-2642-84E8-EEE17AC16A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4269282"/>
            <a:ext cx="8991600" cy="1264762"/>
          </a:xfrm>
        </p:spPr>
        <p:txBody>
          <a:bodyPr>
            <a:normAutofit/>
          </a:bodyPr>
          <a:lstStyle/>
          <a:p>
            <a:r>
              <a:rPr lang="en-US" sz="3200" dirty="0"/>
              <a:t>WATERFALL  VS.  Scrum-Agile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54E7E1-DFDA-B84A-8E0E-26E93F4F9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5688535"/>
            <a:ext cx="6801612" cy="53612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1800" dirty="0"/>
              <a:t>Week 7 -  Final Presentation By</a:t>
            </a:r>
            <a:r>
              <a:rPr lang="en-US" sz="1800" dirty="0">
                <a:solidFill>
                  <a:srgbClr val="FFFF00"/>
                </a:solidFill>
              </a:rPr>
              <a:t> Jaden B. Knutson</a:t>
            </a:r>
          </a:p>
          <a:p>
            <a:pPr>
              <a:lnSpc>
                <a:spcPct val="90000"/>
              </a:lnSpc>
            </a:pPr>
            <a:r>
              <a:rPr lang="en-US" sz="1800" dirty="0"/>
              <a:t>CS-250 – Comparison Overview for </a:t>
            </a:r>
            <a:r>
              <a:rPr lang="en-US" sz="1800" dirty="0" err="1"/>
              <a:t>ChadaTech</a:t>
            </a: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12/6/23 – 8:11 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BE76E7-699A-FD40-B83F-6BB1C3F7BE78}"/>
              </a:ext>
            </a:extLst>
          </p:cNvPr>
          <p:cNvSpPr txBox="1"/>
          <p:nvPr/>
        </p:nvSpPr>
        <p:spPr>
          <a:xfrm>
            <a:off x="7765977" y="3675248"/>
            <a:ext cx="3461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2"/>
                </a:solidFill>
              </a:rPr>
              <a:t>Scrum-Agile Method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D96EB6C0-5113-FA41-ACFD-597C238E9CF0}"/>
              </a:ext>
            </a:extLst>
          </p:cNvPr>
          <p:cNvCxnSpPr>
            <a:cxnSpLocks/>
          </p:cNvCxnSpPr>
          <p:nvPr/>
        </p:nvCxnSpPr>
        <p:spPr>
          <a:xfrm>
            <a:off x="4114800" y="1371600"/>
            <a:ext cx="2887267" cy="1632857"/>
          </a:xfrm>
          <a:prstGeom prst="curvedConnector3">
            <a:avLst/>
          </a:prstGeom>
          <a:ln w="88900">
            <a:solidFill>
              <a:schemeClr val="accent2"/>
            </a:solidFill>
            <a:bevel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FD2B417-C52B-E076-8449-F1DCD3E2DED3}"/>
              </a:ext>
            </a:extLst>
          </p:cNvPr>
          <p:cNvSpPr txBox="1"/>
          <p:nvPr/>
        </p:nvSpPr>
        <p:spPr>
          <a:xfrm>
            <a:off x="-83571" y="3689990"/>
            <a:ext cx="5257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bg2"/>
                </a:solidFill>
              </a:rPr>
              <a:t>Waterfall Method</a:t>
            </a:r>
          </a:p>
        </p:txBody>
      </p:sp>
      <p:pic>
        <p:nvPicPr>
          <p:cNvPr id="16" name="Picture 15" descr="A bridge over a river&#10;&#10;Description automatically generated">
            <a:extLst>
              <a:ext uri="{FF2B5EF4-FFF2-40B4-BE49-F238E27FC236}">
                <a16:creationId xmlns:a16="http://schemas.microsoft.com/office/drawing/2014/main" id="{9F11A846-B8A7-972C-DBCF-9B9285B58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68" y="872618"/>
            <a:ext cx="3837723" cy="28782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816E6F-AA68-B326-3F61-B1EB36F8BDF8}"/>
              </a:ext>
            </a:extLst>
          </p:cNvPr>
          <p:cNvSpPr txBox="1"/>
          <p:nvPr/>
        </p:nvSpPr>
        <p:spPr>
          <a:xfrm>
            <a:off x="528450" y="704706"/>
            <a:ext cx="613954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4"/>
              </a:rPr>
              <a:t>The Traditional Waterfall Approach (umsl.edu)</a:t>
            </a:r>
            <a:endParaRPr lang="en-US" sz="800" dirty="0"/>
          </a:p>
        </p:txBody>
      </p:sp>
      <p:pic>
        <p:nvPicPr>
          <p:cNvPr id="12" name="Picture 11" descr="A diagram of a process&#10;&#10;Description automatically generated">
            <a:extLst>
              <a:ext uri="{FF2B5EF4-FFF2-40B4-BE49-F238E27FC236}">
                <a16:creationId xmlns:a16="http://schemas.microsoft.com/office/drawing/2014/main" id="{F858E193-C7BB-DC1B-A790-9B38EBBDD1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390" y="920150"/>
            <a:ext cx="3842801" cy="28551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EA9BEDF-6D6D-A0EE-A67B-ABF0F4B37C53}"/>
              </a:ext>
            </a:extLst>
          </p:cNvPr>
          <p:cNvSpPr txBox="1"/>
          <p:nvPr/>
        </p:nvSpPr>
        <p:spPr>
          <a:xfrm>
            <a:off x="7002067" y="844137"/>
            <a:ext cx="613954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6"/>
              </a:rPr>
              <a:t>Agile software development with Scrum (kruschecompany.com)</a:t>
            </a:r>
            <a:endParaRPr lang="en-US" sz="800" dirty="0"/>
          </a:p>
        </p:txBody>
      </p:sp>
      <p:pic>
        <p:nvPicPr>
          <p:cNvPr id="18" name="Picture 17" descr="A diagram of a scrum&#10;&#10;Description automatically generated">
            <a:extLst>
              <a:ext uri="{FF2B5EF4-FFF2-40B4-BE49-F238E27FC236}">
                <a16:creationId xmlns:a16="http://schemas.microsoft.com/office/drawing/2014/main" id="{231ECEF9-D0EA-67B0-2DB1-BDD0949096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6603" y="1075959"/>
            <a:ext cx="4458929" cy="25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588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06973-D66A-F144-9ABC-7C8508472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7688" y="71321"/>
            <a:ext cx="4904509" cy="833384"/>
          </a:xfrm>
        </p:spPr>
        <p:txBody>
          <a:bodyPr vert="horz" lIns="274320" tIns="182880" rIns="274320" bIns="182880" rtlCol="0" anchor="ctr" anchorCtr="1">
            <a:normAutofit fontScale="90000"/>
          </a:bodyPr>
          <a:lstStyle/>
          <a:p>
            <a:r>
              <a:rPr lang="en-US" dirty="0"/>
              <a:t>Scrum-agile team:  roles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122194-61DE-48F8-AEBE-DCA571116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1240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D5C21E-D19C-4F05-667B-FAF8B240802A}"/>
              </a:ext>
            </a:extLst>
          </p:cNvPr>
          <p:cNvSpPr txBox="1"/>
          <p:nvPr/>
        </p:nvSpPr>
        <p:spPr>
          <a:xfrm>
            <a:off x="7148945" y="1187534"/>
            <a:ext cx="5925787" cy="5272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PRODUCT OWNER:</a:t>
            </a:r>
            <a:r>
              <a:rPr lang="en-US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Defines project needs and requirements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Manages user stories and backlog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Aligns team with stakeholder goals</a:t>
            </a:r>
            <a:endParaRPr lang="en-US" sz="16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SCRUM MASTER</a:t>
            </a:r>
            <a:r>
              <a:rPr lang="en-US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Organizes Scrum events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Aids with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developer challenges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Ensures Agile practice adherence</a:t>
            </a:r>
            <a:endParaRPr lang="en-US" sz="16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DEVELOPERS</a:t>
            </a:r>
            <a:r>
              <a:rPr lang="en-US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Builds program features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Helps with user stories and backlog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Implements user story requirements</a:t>
            </a:r>
            <a:endParaRPr lang="en-US" sz="16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TESTERS</a:t>
            </a:r>
            <a:r>
              <a:rPr lang="en-US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endParaRPr lang="en-US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Ensures product quality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Provides developmental feedback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Participates in story refinement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Diagram of a diagram of a product owner&#10;&#10;Description automatically generated">
            <a:extLst>
              <a:ext uri="{FF2B5EF4-FFF2-40B4-BE49-F238E27FC236}">
                <a16:creationId xmlns:a16="http://schemas.microsoft.com/office/drawing/2014/main" id="{886D1328-DB64-E427-B82E-567AC0BB6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797" y="-1"/>
            <a:ext cx="6690929" cy="3705102"/>
          </a:xfrm>
          <a:prstGeom prst="rect">
            <a:avLst/>
          </a:prstGeom>
        </p:spPr>
      </p:pic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E0EC29E-FDCB-198A-21FE-39F33E4480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1797" y="3705101"/>
            <a:ext cx="6690929" cy="315289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E0B2EEC-421C-C021-BADF-A621FE5D66BE}"/>
              </a:ext>
            </a:extLst>
          </p:cNvPr>
          <p:cNvSpPr txBox="1"/>
          <p:nvPr/>
        </p:nvSpPr>
        <p:spPr>
          <a:xfrm>
            <a:off x="-109321" y="0"/>
            <a:ext cx="612172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>
                <a:hlinkClick r:id="rId5"/>
              </a:rPr>
              <a:t>What Are The Complete Scrum Artifacts? - Agile - ZenTao</a:t>
            </a:r>
            <a:endParaRPr lang="en-US" sz="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BEEA2B-06F8-5F5C-4E27-30989880730C}"/>
              </a:ext>
            </a:extLst>
          </p:cNvPr>
          <p:cNvSpPr txBox="1"/>
          <p:nvPr/>
        </p:nvSpPr>
        <p:spPr>
          <a:xfrm>
            <a:off x="-106878" y="6642556"/>
            <a:ext cx="615141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5"/>
              </a:rPr>
              <a:t>What Are The Complete Scrum Artifacts? - Agile - </a:t>
            </a:r>
            <a:r>
              <a:rPr lang="en-US" sz="800" dirty="0" err="1">
                <a:hlinkClick r:id="rId5"/>
              </a:rPr>
              <a:t>ZenTao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536066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97667-F774-EC42-B8B8-5DC54636C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512" y="190006"/>
            <a:ext cx="3455719" cy="772050"/>
          </a:xfrm>
        </p:spPr>
        <p:txBody>
          <a:bodyPr>
            <a:normAutofit/>
          </a:bodyPr>
          <a:lstStyle/>
          <a:p>
            <a:r>
              <a:rPr lang="en-US" sz="2000" dirty="0" err="1"/>
              <a:t>Sdlc</a:t>
            </a:r>
            <a:r>
              <a:rPr lang="en-US" sz="2000" dirty="0"/>
              <a:t> phases in 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F793A-D826-1E48-9D5C-EA491AEA9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511" y="1306285"/>
            <a:ext cx="4147560" cy="5361709"/>
          </a:xfrm>
        </p:spPr>
        <p:txBody>
          <a:bodyPr>
            <a:normAutofit fontScale="85000" lnSpcReduction="20000"/>
          </a:bodyPr>
          <a:lstStyle/>
          <a:p>
            <a:pPr marL="0" marR="0" lvl="0" inden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REQUIREMENTS: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571500" lvl="1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Gather user needs</a:t>
            </a:r>
            <a:endParaRPr lang="en-US" sz="2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Create user stories</a:t>
            </a:r>
            <a:endParaRPr lang="en-US" sz="2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DESIGN: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571500" lvl="1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Plan UI/UX</a:t>
            </a:r>
            <a:endParaRPr lang="en-US" sz="2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Architect system</a:t>
            </a:r>
            <a:endParaRPr lang="en-US" sz="2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DEVELOPMENT</a:t>
            </a:r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571500" lvl="1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Code features</a:t>
            </a:r>
            <a:endParaRPr lang="en-US" sz="2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Iterative sprints</a:t>
            </a:r>
            <a:endParaRPr lang="en-US" sz="2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TESTING</a:t>
            </a:r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endParaRPr lang="en-US" sz="20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lvl="1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Quality assurance</a:t>
            </a:r>
            <a:endParaRPr lang="en-US" sz="2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story validation</a:t>
            </a:r>
            <a:endParaRPr lang="en-US" sz="2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TESTING</a:t>
            </a:r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endParaRPr lang="en-US" sz="20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lvl="1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Release to users</a:t>
            </a:r>
            <a:endParaRPr lang="en-US" sz="2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Continuous delivery</a:t>
            </a:r>
            <a:endParaRPr lang="en-US" sz="2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spcBef>
                <a:spcPts val="0"/>
              </a:spcBef>
            </a:pPr>
            <a:endParaRPr lang="en-US" sz="20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spcBef>
                <a:spcPts val="0"/>
              </a:spcBef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n island with a mountain in the background&#10;&#10;Description automatically generated">
            <a:extLst>
              <a:ext uri="{FF2B5EF4-FFF2-40B4-BE49-F238E27FC236}">
                <a16:creationId xmlns:a16="http://schemas.microsoft.com/office/drawing/2014/main" id="{28FE97C6-F665-BF47-9856-AC94D3B5D4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75" r="5358" b="-1"/>
          <a:stretch/>
        </p:blipFill>
        <p:spPr>
          <a:xfrm>
            <a:off x="4654296" y="10"/>
            <a:ext cx="7537704" cy="6857990"/>
          </a:xfrm>
          <a:prstGeom prst="rect">
            <a:avLst/>
          </a:prstGeom>
        </p:spPr>
      </p:pic>
      <p:pic>
        <p:nvPicPr>
          <p:cNvPr id="10" name="Picture 9" descr="A bridge over a river with water and trees&#10;&#10;Description automatically generated">
            <a:extLst>
              <a:ext uri="{FF2B5EF4-FFF2-40B4-BE49-F238E27FC236}">
                <a16:creationId xmlns:a16="http://schemas.microsoft.com/office/drawing/2014/main" id="{EA2E70E5-2AF8-D6DC-F5D0-C1AB66E49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958" y="10"/>
            <a:ext cx="7537703" cy="6858000"/>
          </a:xfrm>
          <a:prstGeom prst="rect">
            <a:avLst/>
          </a:prstGeom>
        </p:spPr>
      </p:pic>
      <p:pic>
        <p:nvPicPr>
          <p:cNvPr id="12" name="Picture 11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46087627-D1C7-8092-EB6B-50F482EC16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6410" y="0"/>
            <a:ext cx="7595590" cy="68694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9D1BE3-DD83-B080-9FAC-6BB0206F6820}"/>
              </a:ext>
            </a:extLst>
          </p:cNvPr>
          <p:cNvSpPr txBox="1"/>
          <p:nvPr/>
        </p:nvSpPr>
        <p:spPr>
          <a:xfrm>
            <a:off x="8728365" y="6653981"/>
            <a:ext cx="669768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6"/>
              </a:rPr>
              <a:t>Agile in SDLC | Characteristics and Functionality of Agile in SDLC (educba.com)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663344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94AD9-C64D-D44E-A8B5-B2B77E212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506" y="339659"/>
            <a:ext cx="4845133" cy="907250"/>
          </a:xfrm>
        </p:spPr>
        <p:txBody>
          <a:bodyPr/>
          <a:lstStyle/>
          <a:p>
            <a:r>
              <a:rPr lang="en-US" dirty="0"/>
              <a:t>WATERFALL VS. AGILE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60E8B0-600F-1143-BA49-5A67257C2620}"/>
              </a:ext>
            </a:extLst>
          </p:cNvPr>
          <p:cNvSpPr txBox="1">
            <a:spLocks/>
          </p:cNvSpPr>
          <p:nvPr/>
        </p:nvSpPr>
        <p:spPr>
          <a:xfrm>
            <a:off x="104401" y="3997761"/>
            <a:ext cx="2671640" cy="21882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CB6C82-29B1-C343-BE6D-5376C781D5B2}"/>
              </a:ext>
            </a:extLst>
          </p:cNvPr>
          <p:cNvSpPr txBox="1">
            <a:spLocks/>
          </p:cNvSpPr>
          <p:nvPr/>
        </p:nvSpPr>
        <p:spPr>
          <a:xfrm>
            <a:off x="486887" y="1462353"/>
            <a:ext cx="5203179" cy="5381363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Sequential vs. Iterative:</a:t>
            </a: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Waterfall is linear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 allows for iteration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Feedback Integration:</a:t>
            </a: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 enables continuous feedback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Waterfall does not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Change Management:</a:t>
            </a: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 supports change throughout the project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Waterfall is rigid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40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Example: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UI redesign feedback could be swiftly implemented in Agile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UI redesign could be c</a:t>
            </a:r>
            <a:r>
              <a:rPr lang="en-US" sz="4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ostly in Waterfall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8572E3C-D19A-144E-A8E3-475A723D1846}"/>
              </a:ext>
            </a:extLst>
          </p:cNvPr>
          <p:cNvSpPr txBox="1">
            <a:spLocks/>
          </p:cNvSpPr>
          <p:nvPr/>
        </p:nvSpPr>
        <p:spPr>
          <a:xfrm>
            <a:off x="2975545" y="5091883"/>
            <a:ext cx="2515873" cy="1559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BC1243-1840-B3BB-D863-284D6CFF6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628" y="2309956"/>
            <a:ext cx="5586899" cy="36977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C8F843-156C-9F28-5FEE-6E2E20A57465}"/>
              </a:ext>
            </a:extLst>
          </p:cNvPr>
          <p:cNvSpPr txBox="1"/>
          <p:nvPr/>
        </p:nvSpPr>
        <p:spPr>
          <a:xfrm>
            <a:off x="6700584" y="6436247"/>
            <a:ext cx="609797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4"/>
              </a:rPr>
              <a:t>Waterfall vs. Agile: Which Methodology is Right for Your Project? (seguetech.com)</a:t>
            </a:r>
            <a:endParaRPr lang="en-US" sz="800" dirty="0"/>
          </a:p>
        </p:txBody>
      </p:sp>
      <p:pic>
        <p:nvPicPr>
          <p:cNvPr id="7" name="Picture 6" descr="A diagram of a comparison between a comparison model and a comparison&#10;&#10;Description automatically generated">
            <a:extLst>
              <a:ext uri="{FF2B5EF4-FFF2-40B4-BE49-F238E27FC236}">
                <a16:creationId xmlns:a16="http://schemas.microsoft.com/office/drawing/2014/main" id="{0C64B9AE-DD07-1C83-538C-3733CC4A5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5126" y="0"/>
            <a:ext cx="6726874" cy="684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891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94AD9-C64D-D44E-A8B5-B2B77E212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6" y="368592"/>
            <a:ext cx="5004895" cy="1092074"/>
          </a:xfrm>
        </p:spPr>
        <p:txBody>
          <a:bodyPr>
            <a:normAutofit fontScale="90000"/>
          </a:bodyPr>
          <a:lstStyle/>
          <a:p>
            <a:r>
              <a:rPr lang="en-US" dirty="0"/>
              <a:t>WHICH METHOD TO CHOOSE?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FF58AFA-33A4-0C45-99EE-7C74DB6D0658}"/>
              </a:ext>
            </a:extLst>
          </p:cNvPr>
          <p:cNvSpPr txBox="1">
            <a:spLocks/>
          </p:cNvSpPr>
          <p:nvPr/>
        </p:nvSpPr>
        <p:spPr>
          <a:xfrm>
            <a:off x="9124192" y="784762"/>
            <a:ext cx="2788418" cy="1902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CB6C82-29B1-C343-BE6D-5376C781D5B2}"/>
              </a:ext>
            </a:extLst>
          </p:cNvPr>
          <p:cNvSpPr txBox="1">
            <a:spLocks/>
          </p:cNvSpPr>
          <p:nvPr/>
        </p:nvSpPr>
        <p:spPr>
          <a:xfrm>
            <a:off x="553214" y="1555217"/>
            <a:ext cx="5182569" cy="43883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Project Complexity: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 for evolving requirements</a:t>
            </a:r>
            <a:endParaRPr lang="en-US" sz="2200" kern="10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Waterfall for well-defined scope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Client Involvement:</a:t>
            </a: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 for active client participation</a:t>
            </a:r>
            <a:endParaRPr lang="en-US" sz="2200" kern="10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Waterfall for less frequent interaction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Time to Market:</a:t>
            </a: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 for faster releases</a:t>
            </a:r>
            <a:endParaRPr lang="en-US" sz="2200" kern="10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Waterfall for fixed schedules</a:t>
            </a:r>
            <a:endParaRPr lang="en-US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8572E3C-D19A-144E-A8E3-475A723D1846}"/>
              </a:ext>
            </a:extLst>
          </p:cNvPr>
          <p:cNvSpPr txBox="1">
            <a:spLocks/>
          </p:cNvSpPr>
          <p:nvPr/>
        </p:nvSpPr>
        <p:spPr>
          <a:xfrm>
            <a:off x="6301409" y="2914519"/>
            <a:ext cx="5462812" cy="29480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Risk Management:</a:t>
            </a: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 </a:t>
            </a:r>
            <a:r>
              <a:rPr lang="en-US" sz="22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manages risks in a continuous, iterative, flexible order</a:t>
            </a:r>
            <a:endParaRPr lang="en-US" sz="2200" kern="10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Waterfall </a:t>
            </a:r>
            <a:r>
              <a:rPr lang="en-US" sz="22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manages risks in a linear, sequential, nonflexible order</a:t>
            </a:r>
            <a:endParaRPr lang="en-US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Team Dynamics:</a:t>
            </a: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 requires a collaborative team</a:t>
            </a:r>
            <a:endParaRPr lang="en-US" sz="2200" kern="10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Waterfall can work with a more siloed structure</a:t>
            </a:r>
            <a:endParaRPr lang="en-US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F2D419-6FB4-6643-6989-8C18383D267E}"/>
              </a:ext>
            </a:extLst>
          </p:cNvPr>
          <p:cNvSpPr txBox="1"/>
          <p:nvPr/>
        </p:nvSpPr>
        <p:spPr>
          <a:xfrm>
            <a:off x="5420531" y="58597"/>
            <a:ext cx="798318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1,600+ Tug Of War Stock Illustrations, Royalty-Free Vector Graphics &amp; Clip Art - iStock | Tug of war business, Competition, Dog tug of war (istockphoto.com)</a:t>
            </a:r>
            <a:endParaRPr lang="en-US" sz="800" dirty="0"/>
          </a:p>
        </p:txBody>
      </p:sp>
      <p:pic>
        <p:nvPicPr>
          <p:cNvPr id="11" name="Picture 10" descr="A person in suit pulling a rope&#10;&#10;Description automatically generated">
            <a:extLst>
              <a:ext uri="{FF2B5EF4-FFF2-40B4-BE49-F238E27FC236}">
                <a16:creationId xmlns:a16="http://schemas.microsoft.com/office/drawing/2014/main" id="{FFE906BF-398F-A5C1-E3D6-3BAFCE1A9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5783" y="346296"/>
            <a:ext cx="6176828" cy="245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29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2690-F7FF-334A-9CBB-019073D4C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31572"/>
            <a:ext cx="7729728" cy="1188720"/>
          </a:xfrm>
        </p:spPr>
        <p:txBody>
          <a:bodyPr/>
          <a:lstStyle/>
          <a:p>
            <a:r>
              <a:rPr lang="en-US" dirty="0"/>
              <a:t>References PAGE: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0FE5A-AF31-A843-B845-F37A8B1D4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520" y="1667194"/>
            <a:ext cx="5581332" cy="5059234"/>
          </a:xfrm>
        </p:spPr>
        <p:txBody>
          <a:bodyPr>
            <a:normAutofit/>
          </a:bodyPr>
          <a:lstStyle/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SCRUM EVENTS AND PRINCIPLES REFERENCES:</a:t>
            </a:r>
            <a:endParaRPr lang="en-US" sz="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 indent="-457200">
              <a:lnSpc>
                <a:spcPts val="24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‌</a:t>
            </a:r>
            <a:r>
              <a:rPr lang="en-US" sz="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Schwaber</a:t>
            </a:r>
            <a:r>
              <a:rPr lang="en-US" sz="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K., &amp; Sutherland, J. (2020, November). </a:t>
            </a:r>
            <a:r>
              <a:rPr lang="en-US" sz="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Scrum Guide | Scrum Guides</a:t>
            </a:r>
            <a:r>
              <a:rPr lang="en-US" sz="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Scrumguides.org. https://scrumguides.org/scrum-guide.html</a:t>
            </a:r>
            <a:endParaRPr lang="en-US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371600" marR="0" indent="-457200">
              <a:lnSpc>
                <a:spcPts val="24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‌</a:t>
            </a:r>
            <a:r>
              <a:rPr lang="en-US" sz="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Overeem, B. (2016). </a:t>
            </a:r>
            <a:r>
              <a:rPr lang="en-US" sz="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Characteristics of a Great Scrum Team</a:t>
            </a:r>
            <a:r>
              <a:rPr lang="en-US" sz="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https://scrumorg-website-prod.s3.amazonaws.com/drupal/2016-08/Characteristics%20of%20a%20Great%20Scrum%20Team.pdf</a:t>
            </a:r>
            <a:endParaRPr lang="en-US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371600" marR="0" indent="-457200">
              <a:lnSpc>
                <a:spcPts val="24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CS250-Module Two: Initial Client Meeting</a:t>
            </a:r>
            <a:r>
              <a:rPr lang="en-US" sz="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(n.d.). Snhu-Media.snhu.edu. https://snhu-media.snhu.edu/files/course_repository/undergraduate/cs/cs250/storyline/mod2/story_html5.html</a:t>
            </a:r>
            <a:endParaRPr lang="en-US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371600" marR="0" indent="-457200">
              <a:lnSpc>
                <a:spcPts val="24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Agile Team Charter Template. (2018). Live.com. https://view.officeapps.live.com/op/view.aspx?src=https%3A%2F%2Fwww.projectmanagementdocs.com%2Fwp-content%2Fuploads%2F2018%2F07%2FAgile-Team-Charter.docx&amp;wdOrigin=BROWSELINK</a:t>
            </a:r>
            <a:endParaRPr lang="en-US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371600" marR="0" indent="-457200">
              <a:lnSpc>
                <a:spcPts val="24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(n.d.). Login.microsoftonline.com. Retrieved November 5, 2023, from https://web-p-ebscohost-com.ezproxy.snhu.edu/ehost/ebookviewer/ebook/bmxlYmtfXzkzNzAwOV9fQU41?sid=f8efbda2-cc4c-4629-aaa7-8b064192cc59@redis&amp;vid=0&amp;format=EB&amp;lpid=lp_193&amp;rid=0</a:t>
            </a:r>
            <a:endParaRPr lang="en-US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5D42BD-BBDC-A518-5F8C-20BB4DB65458}"/>
              </a:ext>
            </a:extLst>
          </p:cNvPr>
          <p:cNvSpPr txBox="1">
            <a:spLocks/>
          </p:cNvSpPr>
          <p:nvPr/>
        </p:nvSpPr>
        <p:spPr>
          <a:xfrm>
            <a:off x="534988" y="1667194"/>
            <a:ext cx="5215572" cy="4784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JIRA REFERENCES:</a:t>
            </a:r>
            <a:endParaRPr lang="en-US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 indent="-457200">
              <a:lnSpc>
                <a:spcPts val="24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Atlassian. (2019). </a:t>
            </a:r>
            <a:r>
              <a:rPr lang="en-US" sz="12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Jira Cloud</a:t>
            </a:r>
            <a:r>
              <a:rPr lang="en-US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Atlassian. https://www.atlassian.com/software/jira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371600" marR="0" indent="-457200">
              <a:lnSpc>
                <a:spcPts val="24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 Project Managers Guide to Mastering Agile(</a:t>
            </a:r>
            <a:r>
              <a:rPr lang="en-US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2023). Snhu.edu. </a:t>
            </a:r>
            <a:r>
              <a:rPr lang="en-US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hlinkClick r:id="rId3"/>
              </a:rPr>
              <a:t>https://web-sebscohost.com.ezproxy.snhu.edu/ehost/ebookviewer/ebook/bmxlYmtfXzkzNzAwOV9fQU41?sid=1b8b185f-6752-4d65-8600-a8e609e0d27d@redis&amp;vid=0&amp;format=EB&amp;lpid=lp_151&amp;rid=0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371600" marR="0" indent="-457200">
              <a:lnSpc>
                <a:spcPts val="24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‌ Atlassian. (n.d.). </a:t>
            </a:r>
            <a:r>
              <a:rPr lang="en-US" sz="12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Jira Software vs Azure DevOps</a:t>
            </a:r>
            <a:r>
              <a:rPr lang="en-US" sz="12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Atlassian. Retrieved December 4, 2023, from https://www.atlassian.com/software/jira/comparison/jira-vs-azure-devops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6228218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267F6D1A260A4394C18F5AF72445EA" ma:contentTypeVersion="3" ma:contentTypeDescription="Create a new document." ma:contentTypeScope="" ma:versionID="d6a723735a0ade9a92961b83aee31dd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e345bd7673956a623930e5662e321f3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4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61CFDA6-E42E-47A0-B7B0-2DD9EA95FFA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CDA296-FAA6-4172-8E48-06BFEEBD7BA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5F51E69-1517-4B75-8F14-BE29896284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3742</TotalTime>
  <Words>1852</Words>
  <Application>Microsoft Office PowerPoint</Application>
  <PresentationFormat>Widescreen</PresentationFormat>
  <Paragraphs>180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Gill Sans MT</vt:lpstr>
      <vt:lpstr>Symbol</vt:lpstr>
      <vt:lpstr>Times New Roman</vt:lpstr>
      <vt:lpstr>Parcel</vt:lpstr>
      <vt:lpstr>WATERFALL  VS.  Scrum-Agile </vt:lpstr>
      <vt:lpstr>WATERFALL  VS.  Scrum-Agile</vt:lpstr>
      <vt:lpstr>Scrum-agile team:  roles</vt:lpstr>
      <vt:lpstr>Sdlc phases in agile</vt:lpstr>
      <vt:lpstr>WATERFALL VS. AGILE</vt:lpstr>
      <vt:lpstr>WHICH METHOD TO CHOOSE?</vt:lpstr>
      <vt:lpstr>References PAGE: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Moving to Norway</dc:title>
  <dc:creator>Hawkins, Katrin</dc:creator>
  <cp:lastModifiedBy>Joob Doobn</cp:lastModifiedBy>
  <cp:revision>16</cp:revision>
  <dcterms:created xsi:type="dcterms:W3CDTF">2019-09-20T13:19:43Z</dcterms:created>
  <dcterms:modified xsi:type="dcterms:W3CDTF">2023-12-10T22:37:55Z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0x01010019267F6D1A260A4394C18F5AF72445EA</vt:lpwstr>
  </property>
</Properties>
</file>